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SuperStore Sales &amp; Marketing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analysis of e-commerce sales to uncover trends, customer behavior, and actionable insights for business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Author: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Bhawna Kumari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Python, Pandas, Matplotlib, Seaborn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794147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1498" y="1831538"/>
            <a:ext cx="3674745" cy="2384227"/>
          </a:xfrm>
          <a:prstGeom prst="roundRect">
            <a:avLst>
              <a:gd name="adj" fmla="val 3952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3432" y="2063472"/>
            <a:ext cx="285809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Strong Foundation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3432" y="2548414"/>
            <a:ext cx="3210878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Exceptional customer retention (100%) and healthy profit margins (11.62%) demonstrate business strength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557" y="1831538"/>
            <a:ext cx="3674745" cy="2384227"/>
          </a:xfrm>
          <a:prstGeom prst="roundRect">
            <a:avLst>
              <a:gd name="adj" fmla="val 3952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2491" y="2063472"/>
            <a:ext cx="3210878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Growth Opportunities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2491" y="2898815"/>
            <a:ext cx="321087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APAC market and Technology category show highest potential for expansion and investment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1498" y="4440079"/>
            <a:ext cx="7573804" cy="1666518"/>
          </a:xfrm>
          <a:prstGeom prst="roundRect">
            <a:avLst>
              <a:gd name="adj" fmla="val 5654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3432" y="4672013"/>
            <a:ext cx="293572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Immediate 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3432" y="5156954"/>
            <a:ext cx="7109936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 discount strategy and audit unprofitable products to boost margins significantly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1498" y="6358890"/>
            <a:ext cx="7573804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Through targeted discount optimization, regional focus, and category management, SuperStore can transform strong sales performance into exceptional profitability while maintaining its outstanding customer loyalty.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2135267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Scale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25,035 orders across 10,292 unique products from 795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48" y="2135267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sales and marketing data to drive profitability and customer retention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5317331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 segmentation, regional performance, and discount effectiveness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5211"/>
            <a:ext cx="7241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Snapshot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096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$12.6M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992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8317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revenue generation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96096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$1.47M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992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48317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Healthy 11.62% profit margin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96096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$505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399276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8375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Consistent customer spending patterns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96096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46951" y="3992761"/>
            <a:ext cx="2931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Repeat Customers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48317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Exceptional retention across 795 customers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184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business demonstrates strong customer loyalty with consistent order volume and healthy margins, positioning it well for sustainable growth.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6616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Best-Selling Products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Apple Smart Phone leads in sales volume, dominated by Technology and Furniture categories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549003"/>
            <a:ext cx="6780014" cy="37390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1171" y="949523"/>
            <a:ext cx="180439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Highest Profit Products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61171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Canon imageCLASS 2200 Advanced Copier generates the highest profit margins</a:t>
            </a:r>
            <a:endParaRPr lang="en-US" sz="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549003"/>
            <a:ext cx="6780014" cy="39533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35" y="5870734"/>
            <a:ext cx="18601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Customers by Sales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616124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Sean Miller and Tamara Chand lead in total purchase volume</a:t>
            </a:r>
            <a:endParaRPr lang="en-US" sz="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470213"/>
            <a:ext cx="6780014" cy="404979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1171" y="5870734"/>
            <a:ext cx="20906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Most Profitable Customers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7461171" y="616124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Tamara Chand and Raymond Buch drive highest profit contribution</a:t>
            </a:r>
            <a:endParaRPr lang="en-US" sz="8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6470213"/>
            <a:ext cx="6780014" cy="4327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805577"/>
            <a:ext cx="7718108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Loss-Making Products Require Attention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2946" y="2384108"/>
            <a:ext cx="3757255" cy="1870948"/>
          </a:xfrm>
          <a:prstGeom prst="roundRect">
            <a:avLst>
              <a:gd name="adj" fmla="val 5865"/>
            </a:avLst>
          </a:prstGeom>
          <a:solidFill>
            <a:srgbClr val="FFFDE6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0086" y="2384108"/>
            <a:ext cx="91440" cy="1870948"/>
          </a:xfrm>
          <a:prstGeom prst="roundRect">
            <a:avLst>
              <a:gd name="adj" fmla="val 93563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1007983" y="2610564"/>
            <a:ext cx="301073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High-End Technology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7983" y="3050977"/>
            <a:ext cx="3235762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Cisco TelePresence System EX90 Videoconferencing Unit shows negative profits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3798" y="2384108"/>
            <a:ext cx="3757255" cy="1870948"/>
          </a:xfrm>
          <a:prstGeom prst="roundRect">
            <a:avLst>
              <a:gd name="adj" fmla="val 5865"/>
            </a:avLst>
          </a:prstGeom>
          <a:solidFill>
            <a:srgbClr val="FFFDE6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0938" y="2384108"/>
            <a:ext cx="91440" cy="1870948"/>
          </a:xfrm>
          <a:prstGeom prst="roundRect">
            <a:avLst>
              <a:gd name="adj" fmla="val 93563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4968835" y="2610564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Premium Printers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68835" y="3050977"/>
            <a:ext cx="3235762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Certain high-end printer models eroding margins despite sales volume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2946" y="4458653"/>
            <a:ext cx="3757255" cy="1545074"/>
          </a:xfrm>
          <a:prstGeom prst="roundRect">
            <a:avLst>
              <a:gd name="adj" fmla="val 7102"/>
            </a:avLst>
          </a:prstGeom>
          <a:solidFill>
            <a:srgbClr val="FFFDE6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0086" y="4458653"/>
            <a:ext cx="91440" cy="1545074"/>
          </a:xfrm>
          <a:prstGeom prst="roundRect">
            <a:avLst>
              <a:gd name="adj" fmla="val 93563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1007983" y="4685109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Furniture Items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07983" y="5125522"/>
            <a:ext cx="3235762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Select furniture products require pricing and cost structure review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2946" y="6232803"/>
            <a:ext cx="7718108" cy="1191220"/>
          </a:xfrm>
          <a:prstGeom prst="roundRect">
            <a:avLst>
              <a:gd name="adj" fmla="val 7182"/>
            </a:avLst>
          </a:prstGeom>
          <a:solidFill>
            <a:srgbClr val="CCE5DA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43" y="6522363"/>
            <a:ext cx="254556" cy="20359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74696" y="6487239"/>
            <a:ext cx="6852761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These products need immediate review for pricing optimization, discount adjustments, or supplier renegotiation to restore profitability.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3263"/>
            <a:ext cx="8508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Geographical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9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Countries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2957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USA leads, followed by Australia and France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739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 Leaders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22957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APAC dominates, followed by EU and US markets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739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Strength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22957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Central and South regions drive revenue growth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105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APAC and Central regions show strong international demand, indicating significant opportunities for targeted expansion and marketing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49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Discount Dilemma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8561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 Discounts = Profit Loss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842492"/>
            <a:ext cx="3954780" cy="51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53531" y="25796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30%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36" y="1870829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42339" y="37136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Critical Threshold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61171" y="40041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Discounts ≥30% lead to negative profit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10153531" y="51495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20.86%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36" y="4440793"/>
            <a:ext cx="1701165" cy="1701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35314" y="6283643"/>
            <a:ext cx="14316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Products Affected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7461171" y="657415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 one-fifth of products heavily discounted</a:t>
            </a:r>
            <a:endParaRPr lang="en-US" sz="850" dirty="0"/>
          </a:p>
        </p:txBody>
      </p:sp>
      <p:sp>
        <p:nvSpPr>
          <p:cNvPr id="13" name="Text 8"/>
          <p:cNvSpPr/>
          <p:nvPr/>
        </p:nvSpPr>
        <p:spPr>
          <a:xfrm>
            <a:off x="10153531" y="771953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13.73%</a:t>
            </a:r>
            <a:endParaRPr lang="en-US" sz="2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36" y="7010757"/>
            <a:ext cx="1701165" cy="17011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142339" y="88536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Impact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7461171" y="914411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These discounts represent significant revenue</a:t>
            </a:r>
            <a:endParaRPr lang="en-US" sz="850" dirty="0"/>
          </a:p>
        </p:txBody>
      </p:sp>
      <p:sp>
        <p:nvSpPr>
          <p:cNvPr id="17" name="Shape 11"/>
          <p:cNvSpPr/>
          <p:nvPr/>
        </p:nvSpPr>
        <p:spPr>
          <a:xfrm>
            <a:off x="396835" y="9580602"/>
            <a:ext cx="13836729" cy="481846"/>
          </a:xfrm>
          <a:prstGeom prst="roundRect">
            <a:avLst>
              <a:gd name="adj" fmla="val 9886"/>
            </a:avLst>
          </a:prstGeom>
          <a:solidFill>
            <a:srgbClr val="CCE5DA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83" y="9737408"/>
            <a:ext cx="141684" cy="11334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65215" y="9722287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Over-discounting directly erodes profitability. Implementing stricter discount policies could significantly improve margins without sacrificing customer satisfaction.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07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569833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&amp; Shipping Insights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329" y="2383274"/>
            <a:ext cx="3278505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Performance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5329" y="2914293"/>
            <a:ext cx="4413766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Technology leads in both sales and profit, followed by Furniture and Office Supplies. Top sub-categories include Phones, Copiers, and Chairs.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9" y="4473773"/>
            <a:ext cx="4244340" cy="3230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52254" y="238327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Patterns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652254" y="2914293"/>
            <a:ext cx="277391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88.6% of sales occur on weekdays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652254" y="3649980"/>
            <a:ext cx="277391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Medium-speed shipping accounts for 59.4% of sales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652254" y="4717256"/>
            <a:ext cx="277391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Average delivery time: 3.97 days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652254" y="5452943"/>
            <a:ext cx="277391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Medium and fast deliveries correlate with higher profit margins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859928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45137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14443"/>
            <a:ext cx="373153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Discount Policy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Limit discounts above 30% to prevent profit erosion while maintaining competitive positioning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547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045137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7423547" y="2214443"/>
            <a:ext cx="416194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Audit Unprofitable Products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23547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Reevaluate pricing and supplier agreements for loss-making items, especially high-end technology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094083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263390"/>
            <a:ext cx="424076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Leverage Repeat Customers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Launch loyalty programs and personalized offers to capitalize on 100% retention rate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547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547" y="4094083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547" y="4263390"/>
            <a:ext cx="426589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 Shipping Efficiency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3547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on medium-speed deliveries for optimal ROI and customer satisfaction balance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143030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312337"/>
            <a:ext cx="385667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Marketing Focus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Invest more in APAC and top-performing states to maximize growth potential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3547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3547" y="6143030"/>
            <a:ext cx="6448187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5" name="Text 23"/>
          <p:cNvSpPr/>
          <p:nvPr/>
        </p:nvSpPr>
        <p:spPr>
          <a:xfrm>
            <a:off x="7423547" y="6312337"/>
            <a:ext cx="440459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Expand Technology Category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3547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and diversify top-performing tech SKUs as the key growth driver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2025-10-14T11:39:38Z</dcterms:created>
  <dcterms:modified xsi:type="dcterms:W3CDTF">2025-10-14T11:39:38Z</dcterms:modified>
</cp:coreProperties>
</file>